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ermanculture.com.ua/travel-to-germany/the-bavarian-alps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aatg.org/page/GermanIsMyFuture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tg.org/page/GermanIsMyFuture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history.com/news/brandenburg-gate-a-brief-history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w.com/en/unbroken-enchantment-neuschwanstein-castle-turns-150/a-50282160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danielanderson.wordpress.com/2015/01/06/newest-atl-headquarters-mercedes-benz-usa/" TargetMode="External"/><Relationship Id="rId4" Type="http://schemas.openxmlformats.org/officeDocument/2006/relationships/hyperlink" Target="https://friendlystock.com/product/curious-german-shepherd-dog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https://germanculture.com.ua/travel-to-germany/the-bavarian-alps/</a:t>
            </a:r>
            <a:r>
              <a:rPr lang="en"/>
              <a:t> background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https://www.aatg.org/page/GermanIsMyFuture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b35e11483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b35e11483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b35e11483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b35e11483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b35e11483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b35e11483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Promo Picture-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https://www.aatg.org/page/GermanIsMyFuture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Brandenburg Gate-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https://www.history.com/news/brandenburg-gate-a-brief-history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b35e11483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b35e11483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Neu Castle-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https://www.dw.com/en/unbroken-enchantment-neuschwanstein-castle-turns-150/a-50282160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German Shepherd-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https://friendlystock.com/product/curious-german-shepherd-dog/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Mercedes Münich-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https://wdanielanderson.wordpress.com/2015/01/06/newest-atl-headquarters-mercedes-benz-usa/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g"/><Relationship Id="rId7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30850" y="4443000"/>
            <a:ext cx="3096600" cy="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u="sng">
                <a:solidFill>
                  <a:srgbClr val="FFFFFF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About the Teacher</a:t>
            </a:r>
            <a:endParaRPr sz="2700">
              <a:solidFill>
                <a:srgbClr val="FFFFFF"/>
              </a:solidFill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6355225" y="0"/>
            <a:ext cx="3204900" cy="9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u="sng">
                <a:solidFill>
                  <a:srgbClr val="FFFFFF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German </a:t>
            </a:r>
            <a:r>
              <a:rPr lang="en" sz="2700" u="sng">
                <a:solidFill>
                  <a:srgbClr val="FFFFFF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Classes offered at Perry</a:t>
            </a:r>
            <a:endParaRPr sz="2700">
              <a:solidFill>
                <a:srgbClr val="FFFFFF"/>
              </a:solidFill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7446500" y="4215900"/>
            <a:ext cx="1597800" cy="7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u="sng">
                <a:solidFill>
                  <a:srgbClr val="FFFFFF"/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Culture</a:t>
            </a:r>
            <a:endParaRPr sz="2700">
              <a:solidFill>
                <a:srgbClr val="FFFFFF"/>
              </a:solidFill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212100" y="146850"/>
            <a:ext cx="2095500" cy="10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u="sng">
                <a:solidFill>
                  <a:srgbClr val="FFFFFF"/>
                </a:solidFill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Myths and Facts</a:t>
            </a:r>
            <a:endParaRPr sz="2700">
              <a:solidFill>
                <a:srgbClr val="FFFFFF"/>
              </a:solidFill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1639950" y="2329875"/>
            <a:ext cx="5864100" cy="9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rgbClr val="FFFFFF"/>
                </a:solidFill>
              </a:rPr>
              <a:t>Willkommen to German!</a:t>
            </a:r>
            <a:endParaRPr sz="4100">
              <a:solidFill>
                <a:srgbClr val="FFFFFF"/>
              </a:solidFill>
            </a:endParaRPr>
          </a:p>
        </p:txBody>
      </p:sp>
      <p:pic>
        <p:nvPicPr>
          <p:cNvPr id="59" name="Google Shape;59;p13" descr="apple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0" y="3078000"/>
            <a:ext cx="1597800" cy="159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/>
        </p:nvSpPr>
        <p:spPr>
          <a:xfrm>
            <a:off x="1806900" y="155350"/>
            <a:ext cx="5530200" cy="8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/>
              <a:t>Deutsch bei Perry</a:t>
            </a:r>
            <a:endParaRPr sz="5500"/>
          </a:p>
        </p:txBody>
      </p:sp>
      <p:sp>
        <p:nvSpPr>
          <p:cNvPr id="65" name="Google Shape;65;p14"/>
          <p:cNvSpPr txBox="1"/>
          <p:nvPr/>
        </p:nvSpPr>
        <p:spPr>
          <a:xfrm>
            <a:off x="525750" y="1285875"/>
            <a:ext cx="8092500" cy="3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i="1" u="sng"/>
              <a:t>Perry offers four levels of German classes</a:t>
            </a:r>
            <a:endParaRPr sz="3100" i="1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German I - intro to the German language and culture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German II - continuance of the German language and culture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Honors German III - can be taken for Dual Credit through Chandler Gilbert Community College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AP German IV -  can be take for Dual Credit and/or the AP test</a:t>
            </a:r>
            <a:endParaRPr sz="2200"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225" y="0"/>
            <a:ext cx="1928801" cy="192880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7560450" y="297675"/>
            <a:ext cx="1369200" cy="9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" action="ppaction://hlinkshowjump?jump=firstslide"/>
              </a:rPr>
              <a:t>Click Here to Return to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" action="ppaction://hlinkshowjump?jump=firstslide"/>
              </a:rPr>
              <a:t>Main Menu!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153675" y="1113375"/>
            <a:ext cx="663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Ich heiße Frau Sandra Zemaitis</a:t>
            </a:r>
            <a:endParaRPr sz="3400"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195675" y="2144725"/>
            <a:ext cx="6550800" cy="20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German at Perry is filled with learning the German language, the culture, and interesting facts.  We do a variety of activities in class to accomplish these goals:  </a:t>
            </a:r>
            <a:endParaRPr sz="25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500"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666" y="-12"/>
            <a:ext cx="1836475" cy="111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 descr="glob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6600" y="1012425"/>
            <a:ext cx="3790950" cy="379095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/>
        </p:nvSpPr>
        <p:spPr>
          <a:xfrm>
            <a:off x="97850" y="4221025"/>
            <a:ext cx="7463700" cy="7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chemeClr val="dk2"/>
                </a:solidFill>
              </a:rPr>
              <a:t>Speaking, Writing, Reading, Listening, and Playing</a:t>
            </a:r>
            <a:endParaRPr/>
          </a:p>
        </p:txBody>
      </p:sp>
      <p:sp>
        <p:nvSpPr>
          <p:cNvPr id="77" name="Google Shape;77;p15"/>
          <p:cNvSpPr txBox="1"/>
          <p:nvPr/>
        </p:nvSpPr>
        <p:spPr>
          <a:xfrm>
            <a:off x="7421750" y="122625"/>
            <a:ext cx="1467600" cy="8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accent5"/>
                </a:solidFill>
                <a:hlinkClick r:id="" action="ppaction://hlinkshowjump?jump=firstsl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Return to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accent5"/>
                </a:solidFill>
                <a:hlinkClick r:id="" action="ppaction://hlinkshowjump?jump=firstsl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Main Menu!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19990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Culture</a:t>
            </a:r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-184625" y="403250"/>
            <a:ext cx="5242200" cy="34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SzPts val="1350"/>
              <a:buChar char="●"/>
            </a:pPr>
            <a:r>
              <a:rPr lang="en" sz="1350" i="1" u="sng">
                <a:solidFill>
                  <a:srgbClr val="000000"/>
                </a:solidFill>
              </a:rPr>
              <a:t>Food </a:t>
            </a:r>
            <a:r>
              <a:rPr lang="en" sz="1350">
                <a:solidFill>
                  <a:srgbClr val="000000"/>
                </a:solidFill>
              </a:rPr>
              <a:t> </a:t>
            </a:r>
            <a:endParaRPr sz="1350">
              <a:solidFill>
                <a:srgbClr val="000000"/>
              </a:solidFill>
            </a:endParaRPr>
          </a:p>
          <a:p>
            <a:pPr marL="914400" lvl="1" indent="-314325" algn="l" rtl="0">
              <a:spcBef>
                <a:spcPts val="0"/>
              </a:spcBef>
              <a:spcAft>
                <a:spcPts val="0"/>
              </a:spcAft>
              <a:buSzPts val="1350"/>
              <a:buChar char="○"/>
            </a:pPr>
            <a:r>
              <a:rPr lang="en" sz="1350">
                <a:solidFill>
                  <a:srgbClr val="000000"/>
                </a:solidFill>
              </a:rPr>
              <a:t>The Swiss, Austrians and Germans are the top chocolate consumers in the world.</a:t>
            </a:r>
            <a:endParaRPr sz="1350">
              <a:solidFill>
                <a:srgbClr val="000000"/>
              </a:solidFill>
            </a:endParaRPr>
          </a:p>
          <a:p>
            <a:pPr marL="914400" lvl="1" indent="-31432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○"/>
            </a:pPr>
            <a:r>
              <a:rPr lang="en" sz="1350">
                <a:solidFill>
                  <a:srgbClr val="000000"/>
                </a:solidFill>
              </a:rPr>
              <a:t>Germany’s most popular street food is not a Bratwurst, it’s a Doner Kebab created by Turkish immigrants.</a:t>
            </a:r>
            <a:endParaRPr sz="1350">
              <a:solidFill>
                <a:srgbClr val="000000"/>
              </a:solidFill>
            </a:endParaRPr>
          </a:p>
          <a:p>
            <a:pPr marL="914400" lvl="1" indent="-31432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○"/>
            </a:pPr>
            <a:r>
              <a:rPr lang="en" sz="1350">
                <a:solidFill>
                  <a:srgbClr val="000000"/>
                </a:solidFill>
              </a:rPr>
              <a:t>Sauerkraut is a well-known “superfood” recommended in a healthy diet.</a:t>
            </a:r>
            <a:endParaRPr sz="1350">
              <a:solidFill>
                <a:srgbClr val="000000"/>
              </a:solidFill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●"/>
            </a:pPr>
            <a:r>
              <a:rPr lang="en" sz="1350" i="1" u="sng">
                <a:solidFill>
                  <a:srgbClr val="000000"/>
                </a:solidFill>
              </a:rPr>
              <a:t>History</a:t>
            </a:r>
            <a:endParaRPr sz="1350" i="1" u="sng">
              <a:solidFill>
                <a:srgbClr val="000000"/>
              </a:solidFill>
            </a:endParaRPr>
          </a:p>
          <a:p>
            <a:pPr marL="914400" lvl="1" indent="-31432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○"/>
            </a:pPr>
            <a:r>
              <a:rPr lang="en" sz="1350">
                <a:solidFill>
                  <a:srgbClr val="000000"/>
                </a:solidFill>
              </a:rPr>
              <a:t>Germany has some of Europe’s most popular tourist destinations, including the Brandenburg Gate and Berlin Wall.  </a:t>
            </a:r>
            <a:endParaRPr sz="1350">
              <a:solidFill>
                <a:srgbClr val="000000"/>
              </a:solidFill>
            </a:endParaRPr>
          </a:p>
        </p:txBody>
      </p:sp>
      <p:pic>
        <p:nvPicPr>
          <p:cNvPr id="84" name="Google Shape;84;p16"/>
          <p:cNvPicPr preferRelativeResize="0"/>
          <p:nvPr/>
        </p:nvPicPr>
        <p:blipFill rotWithShape="1">
          <a:blip r:embed="rId3">
            <a:alphaModFix/>
          </a:blip>
          <a:srcRect l="22904" b="33962"/>
          <a:stretch/>
        </p:blipFill>
        <p:spPr>
          <a:xfrm>
            <a:off x="5657625" y="0"/>
            <a:ext cx="3486375" cy="1990776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/>
          <p:nvPr/>
        </p:nvSpPr>
        <p:spPr>
          <a:xfrm>
            <a:off x="5119200" y="2047200"/>
            <a:ext cx="4024800" cy="26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0675" algn="l" rtl="0">
              <a:spcBef>
                <a:spcPts val="0"/>
              </a:spcBef>
              <a:spcAft>
                <a:spcPts val="0"/>
              </a:spcAft>
              <a:buSzPts val="1450"/>
              <a:buChar char="●"/>
            </a:pPr>
            <a:r>
              <a:rPr lang="en" sz="1450" i="1" u="sng"/>
              <a:t>Festivals</a:t>
            </a:r>
            <a:endParaRPr sz="1450" i="1" u="sng"/>
          </a:p>
          <a:p>
            <a:pPr marL="914400" lvl="1" indent="-320675" algn="l" rtl="0">
              <a:spcBef>
                <a:spcPts val="0"/>
              </a:spcBef>
              <a:spcAft>
                <a:spcPts val="0"/>
              </a:spcAft>
              <a:buSzPts val="1450"/>
              <a:buChar char="○"/>
            </a:pPr>
            <a:r>
              <a:rPr lang="en" sz="1450"/>
              <a:t>There are almost 1000 folk festivals in Germany every year with more than 230 million visitors.  Oktoberfest in Munich is one of most well-known - but there’s also Karneval and the festive Christmas Markets in almost every city.</a:t>
            </a:r>
            <a:endParaRPr sz="1450"/>
          </a:p>
          <a:p>
            <a:pPr marL="457200" lvl="0" indent="-320675" algn="l" rtl="0">
              <a:spcBef>
                <a:spcPts val="0"/>
              </a:spcBef>
              <a:spcAft>
                <a:spcPts val="0"/>
              </a:spcAft>
              <a:buSzPts val="1450"/>
              <a:buChar char="●"/>
            </a:pPr>
            <a:r>
              <a:rPr lang="en" sz="1450" i="1" u="sng"/>
              <a:t>Regions</a:t>
            </a:r>
            <a:endParaRPr sz="1450" i="1" u="sng"/>
          </a:p>
          <a:p>
            <a:pPr marL="914400" lvl="1" indent="-320675" algn="l" rtl="0">
              <a:spcBef>
                <a:spcPts val="0"/>
              </a:spcBef>
              <a:spcAft>
                <a:spcPts val="0"/>
              </a:spcAft>
              <a:buSzPts val="1450"/>
              <a:buChar char="○"/>
            </a:pPr>
            <a:r>
              <a:rPr lang="en" sz="1450"/>
              <a:t>Germany is not the only country that uses the German language. Belgium, Switzerland, Luxembourg, and Austria do, too!</a:t>
            </a:r>
            <a:endParaRPr sz="1450"/>
          </a:p>
        </p:txBody>
      </p:sp>
      <p:sp>
        <p:nvSpPr>
          <p:cNvPr id="86" name="Google Shape;86;p16"/>
          <p:cNvSpPr txBox="1"/>
          <p:nvPr/>
        </p:nvSpPr>
        <p:spPr>
          <a:xfrm>
            <a:off x="4119575" y="4318075"/>
            <a:ext cx="1178700" cy="2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" action="ppaction://hlinkshowjump?jump=firstslide"/>
              </a:rPr>
              <a:t>Click Here to Return to Main Menu!</a:t>
            </a:r>
            <a:endParaRPr/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152725"/>
            <a:ext cx="3539169" cy="199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Myths and Facts</a:t>
            </a:r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416725" y="2772700"/>
            <a:ext cx="3262200" cy="16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30200" algn="l" rtl="0">
              <a:spcBef>
                <a:spcPts val="160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Did you know? Neuschwanstein castle inspired Walt Disney!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There are around 20,000 castles in Germany alone.</a:t>
            </a:r>
            <a:endParaRPr sz="1600"/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2100" y="2987000"/>
            <a:ext cx="3452826" cy="1942224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 txBox="1"/>
          <p:nvPr/>
        </p:nvSpPr>
        <p:spPr>
          <a:xfrm>
            <a:off x="4226725" y="0"/>
            <a:ext cx="4393500" cy="17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-"/>
            </a:pPr>
            <a:r>
              <a:rPr lang="en" sz="1600">
                <a:solidFill>
                  <a:schemeClr val="dk2"/>
                </a:solidFill>
              </a:rPr>
              <a:t>German and English words are very similar, these are called cognates. Ex. Hund vs Hound, Couch vs Couch,      Hallo vs Hello</a:t>
            </a:r>
            <a:endParaRPr sz="1600">
              <a:solidFill>
                <a:schemeClr val="dk2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-"/>
            </a:pPr>
            <a:r>
              <a:rPr lang="en" sz="1600">
                <a:solidFill>
                  <a:schemeClr val="dk2"/>
                </a:solidFill>
              </a:rPr>
              <a:t>Studying German allows you study at prestigious schools or secure valuable fellowships in competitive fields.</a:t>
            </a:r>
            <a:endParaRPr sz="1600">
              <a:solidFill>
                <a:schemeClr val="dk2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-"/>
            </a:pPr>
            <a:r>
              <a:rPr lang="en" sz="1600">
                <a:solidFill>
                  <a:schemeClr val="dk2"/>
                </a:solidFill>
              </a:rPr>
              <a:t>German auto, engineering, and technology industries are among the	most famous in the world!</a:t>
            </a:r>
            <a:endParaRPr sz="1600">
              <a:solidFill>
                <a:schemeClr val="dk2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3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7"/>
          <p:cNvSpPr txBox="1"/>
          <p:nvPr/>
        </p:nvSpPr>
        <p:spPr>
          <a:xfrm>
            <a:off x="3827800" y="4151000"/>
            <a:ext cx="1655100" cy="4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accent5"/>
                </a:solidFill>
                <a:hlinkClick r:id="" action="ppaction://hlinkshowjump?jump=firstsl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Return to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accent5"/>
                </a:solidFill>
                <a:hlinkClick r:id="" action="ppaction://hlinkshowjump?jump=firstsl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Main Menu!</a:t>
            </a:r>
            <a:endParaRPr/>
          </a:p>
        </p:txBody>
      </p:sp>
      <p:pic>
        <p:nvPicPr>
          <p:cNvPr id="97" name="Google Shape;9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26269" y="1323694"/>
            <a:ext cx="786800" cy="135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8675" y="1017725"/>
            <a:ext cx="3348024" cy="223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463</Words>
  <Application>Microsoft Office PowerPoint</Application>
  <PresentationFormat>On-screen Show (16:9)</PresentationFormat>
  <Paragraphs>50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Arial</vt:lpstr>
      <vt:lpstr>Simple Light</vt:lpstr>
      <vt:lpstr>PowerPoint Presentation</vt:lpstr>
      <vt:lpstr>PowerPoint Presentation</vt:lpstr>
      <vt:lpstr>Ich heiße Frau Sandra Zemaitis</vt:lpstr>
      <vt:lpstr>The Culture</vt:lpstr>
      <vt:lpstr>Myths and Facts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Rios, Norma</dc:creator>
  <cp:lastModifiedBy>Rios, Norma</cp:lastModifiedBy>
  <cp:revision>1</cp:revision>
  <dcterms:modified xsi:type="dcterms:W3CDTF">2021-01-19T15:57:40Z</dcterms:modified>
</cp:coreProperties>
</file>